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oboto Slab"/>
      <p:regular r:id="rId40"/>
      <p:bold r:id="rId41"/>
    </p:embeddedFont>
    <p:embeddedFont>
      <p:font typeface="Garamon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regular.fntdata"/><Relationship Id="rId20" Type="http://schemas.openxmlformats.org/officeDocument/2006/relationships/slide" Target="slides/slide16.xml"/><Relationship Id="rId42" Type="http://schemas.openxmlformats.org/officeDocument/2006/relationships/font" Target="fonts/Garamond-regular.fntdata"/><Relationship Id="rId41" Type="http://schemas.openxmlformats.org/officeDocument/2006/relationships/font" Target="fonts/RobotoSlab-bold.fntdata"/><Relationship Id="rId22" Type="http://schemas.openxmlformats.org/officeDocument/2006/relationships/slide" Target="slides/slide18.xml"/><Relationship Id="rId44" Type="http://schemas.openxmlformats.org/officeDocument/2006/relationships/font" Target="fonts/Garamond-italic.fntdata"/><Relationship Id="rId21" Type="http://schemas.openxmlformats.org/officeDocument/2006/relationships/slide" Target="slides/slide17.xml"/><Relationship Id="rId43" Type="http://schemas.openxmlformats.org/officeDocument/2006/relationships/font" Target="fonts/Garamon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Garamon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52a0f1908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52a0f190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52a0f1908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52a0f190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 *repetition of similar data. No change in credit score amongst the months with same individual so not much fluctuation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 – overfit model with occupation 15 dummy variables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removed nan values and underscore values as </a:t>
            </a:r>
            <a:r>
              <a:rPr lang="en"/>
              <a:t>proposed</a:t>
            </a:r>
            <a:r>
              <a:rPr lang="en"/>
              <a:t> missing values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52a0f1908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52a0f190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 – for example, through </a:t>
            </a:r>
            <a:r>
              <a:rPr lang="en"/>
              <a:t>further analysis of box and whisper plot where we can see that outliers extended to 400,000 however our range extended to mainly 200,000 annual income. Removed only 1% of the data so did not dramatically remove the data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52a0f1908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52a0f190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 – two different versions of the dependent variable where in decision trees the good and standard scores were combined. Main purpose was to </a:t>
            </a:r>
            <a:r>
              <a:rPr lang="en"/>
              <a:t>predict</a:t>
            </a:r>
            <a:r>
              <a:rPr lang="en"/>
              <a:t> poor credit score so worked better for our model.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involved three separate variables to find the average characteristics of each class since the centroids in the clusters would provide averages for the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52a0f1908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52a0f190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 – information of the clean data and distribution of the variables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52a0f1908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52a0f190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52a0f1908_0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52a0f190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52a0f1908_0_1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52a0f190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52a0f1908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52a0f190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52a0f1908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52a0f190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52a0f1908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52a0f190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 – utilized to compute the average features of each credit risk class.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k which signifies the number of clusters = 3 and follows the three subjected credit score classes (Good, </a:t>
            </a:r>
            <a:r>
              <a:rPr lang="en"/>
              <a:t>Standard, and Poor)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The graph illustrates the three clusters and their centroids for outstanding debt, and credit history 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The clusters appear to overlap in the two dimensional figure because the k-means clustering was operated on multiple variables, thus producing multidimensional clusters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52a0f1908_0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52a0f190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52a0f1908_0_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52a0f190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52a0f1908_0_2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52a0f190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correlation assumption might be wrong, but this tree gives us an idea of how these features are affecting one’s credit risk (right hand side)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correlation assumption might also be right as this may be a error on the decision tree as the tree is showing a low sensitivity, with a smaller sample size (left hand side)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53f45133b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53f45133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52a0f1908_0_2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52a0f190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52a0f1908_0_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52a0f190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52a0f1908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52a0f190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52a0f1908_0_2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52a0f190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52a0f1908_0_2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52a0f190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52a0f1908_0_2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552a0f190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52a0f1908_0_3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552a0f190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52a0f1908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52a0f190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52a0f1908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52a0f190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52a0f1908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52a0f190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52a0f1908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52a0f190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52a0f1908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52a0f190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Anshi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34.png"/><Relationship Id="rId7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250" y="1561625"/>
            <a:ext cx="3031127" cy="202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type="ctrTitle"/>
          </p:nvPr>
        </p:nvSpPr>
        <p:spPr>
          <a:xfrm>
            <a:off x="1623978" y="1679825"/>
            <a:ext cx="4194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Customer</a:t>
            </a:r>
            <a:endParaRPr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Credit Risk</a:t>
            </a:r>
            <a:endParaRPr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Analysis</a:t>
            </a:r>
            <a:endParaRPr sz="5300"/>
          </a:p>
        </p:txBody>
      </p:sp>
      <p:sp>
        <p:nvSpPr>
          <p:cNvPr id="72" name="Google Shape;72;p12"/>
          <p:cNvSpPr txBox="1"/>
          <p:nvPr>
            <p:ph idx="4294967295" type="subTitle"/>
          </p:nvPr>
        </p:nvSpPr>
        <p:spPr>
          <a:xfrm>
            <a:off x="1598550" y="3472738"/>
            <a:ext cx="5642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300">
                <a:latin typeface="Garamond"/>
                <a:ea typeface="Garamond"/>
                <a:cs typeface="Garamond"/>
                <a:sym typeface="Garamond"/>
              </a:rPr>
              <a:t>Bank of Questrom</a:t>
            </a:r>
            <a:endParaRPr b="1" sz="33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idx="4294967295" type="ctrTitle"/>
          </p:nvPr>
        </p:nvSpPr>
        <p:spPr>
          <a:xfrm>
            <a:off x="685800" y="17357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/>
              <a:t>100,000 </a:t>
            </a:r>
            <a:r>
              <a:rPr lang="en" sz="3000"/>
              <a:t>Observations</a:t>
            </a:r>
            <a:endParaRPr sz="3000"/>
          </a:p>
        </p:txBody>
      </p:sp>
      <p:sp>
        <p:nvSpPr>
          <p:cNvPr id="192" name="Google Shape;192;p21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8 Months For All 12,500 Unique Clients</a:t>
            </a:r>
            <a:endParaRPr b="1"/>
          </a:p>
        </p:txBody>
      </p:sp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786125" y="1200150"/>
            <a:ext cx="36753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Before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Pooled Data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*Time Series + Cross Section</a:t>
            </a:r>
            <a:endParaRPr sz="1300"/>
          </a:p>
        </p:txBody>
      </p:sp>
      <p:sp>
        <p:nvSpPr>
          <p:cNvPr id="199" name="Google Shape;199;p2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</a:t>
            </a:r>
            <a:endParaRPr/>
          </a:p>
        </p:txBody>
      </p:sp>
      <p:sp>
        <p:nvSpPr>
          <p:cNvPr id="200" name="Google Shape;200;p22"/>
          <p:cNvSpPr txBox="1"/>
          <p:nvPr>
            <p:ph idx="2" type="body"/>
          </p:nvPr>
        </p:nvSpPr>
        <p:spPr>
          <a:xfrm>
            <a:off x="5382898" y="1200150"/>
            <a:ext cx="36753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After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Cross Sectional Data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*Remove Time Series (Months)</a:t>
            </a:r>
            <a:endParaRPr sz="1300"/>
          </a:p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850" y="1401475"/>
            <a:ext cx="793949" cy="7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150" y="2326850"/>
            <a:ext cx="1993704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727" y="2362975"/>
            <a:ext cx="2725631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6">
            <a:alphaModFix/>
          </a:blip>
          <a:srcRect b="59" l="0" r="0" t="49"/>
          <a:stretch/>
        </p:blipFill>
        <p:spPr>
          <a:xfrm>
            <a:off x="3125125" y="2586175"/>
            <a:ext cx="2109328" cy="1580250"/>
          </a:xfrm>
          <a:prstGeom prst="rect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Feature Selection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Drop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Identification variables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Time related variables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‘Occupation’ variable</a:t>
            </a:r>
            <a:endParaRPr sz="1400"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12" name="Google Shape;212;p23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Missing Values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Removed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NaN values</a:t>
            </a:r>
            <a:endParaRPr sz="1400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.dropna()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‘_’ values</a:t>
            </a:r>
            <a:endParaRPr sz="1400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manual removal</a:t>
            </a:r>
            <a:endParaRPr sz="1400"/>
          </a:p>
        </p:txBody>
      </p:sp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16659" r="0" t="0"/>
          <a:stretch/>
        </p:blipFill>
        <p:spPr>
          <a:xfrm>
            <a:off x="377700" y="4190000"/>
            <a:ext cx="5087975" cy="6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225" y="3246400"/>
            <a:ext cx="3094476" cy="7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001" y="4105450"/>
            <a:ext cx="2919050" cy="7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786137" y="9715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Reformatting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String to Integer and Floats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Remove non-numeric chars.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00 Years and 00 Months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Recalculation to Months</a:t>
            </a:r>
            <a:endParaRPr sz="1400"/>
          </a:p>
        </p:txBody>
      </p:sp>
      <p:sp>
        <p:nvSpPr>
          <p:cNvPr id="222" name="Google Shape;222;p2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23" name="Google Shape;223;p24"/>
          <p:cNvSpPr txBox="1"/>
          <p:nvPr>
            <p:ph idx="2" type="body"/>
          </p:nvPr>
        </p:nvSpPr>
        <p:spPr>
          <a:xfrm>
            <a:off x="4682659" y="9715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Outliers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Removed the outliers that represent approximately </a:t>
            </a:r>
            <a:r>
              <a:rPr b="1" lang="en" sz="1400"/>
              <a:t>1%</a:t>
            </a:r>
            <a:r>
              <a:rPr lang="en" sz="1400"/>
              <a:t> of the data in the columns.</a:t>
            </a:r>
            <a:endParaRPr sz="1400"/>
          </a:p>
        </p:txBody>
      </p:sp>
      <p:sp>
        <p:nvSpPr>
          <p:cNvPr id="224" name="Google Shape;224;p2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475" y="3416125"/>
            <a:ext cx="2742050" cy="13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 rotWithShape="1">
          <a:blip r:embed="rId4">
            <a:alphaModFix/>
          </a:blip>
          <a:srcRect b="3159" l="3259" r="-7393" t="3626"/>
          <a:stretch/>
        </p:blipFill>
        <p:spPr>
          <a:xfrm>
            <a:off x="7201500" y="3466025"/>
            <a:ext cx="1630200" cy="12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 rotWithShape="1">
          <a:blip r:embed="rId5">
            <a:alphaModFix/>
          </a:blip>
          <a:srcRect b="32944" l="0" r="48282" t="0"/>
          <a:stretch/>
        </p:blipFill>
        <p:spPr>
          <a:xfrm>
            <a:off x="365800" y="3599498"/>
            <a:ext cx="1630200" cy="11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 rotWithShape="1">
          <a:blip r:embed="rId6">
            <a:alphaModFix/>
          </a:blip>
          <a:srcRect b="4743" l="0" r="0" t="0"/>
          <a:stretch/>
        </p:blipFill>
        <p:spPr>
          <a:xfrm>
            <a:off x="2094000" y="3583623"/>
            <a:ext cx="2118475" cy="11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786137" y="9715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Dependent Variable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Decision Tree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0: Good &amp; Standard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1: Poor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K-Means Clustering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Good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Standard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Poor</a:t>
            </a:r>
            <a:endParaRPr sz="1800"/>
          </a:p>
        </p:txBody>
      </p:sp>
      <p:sp>
        <p:nvSpPr>
          <p:cNvPr id="234" name="Google Shape;234;p2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329" y="2782473"/>
            <a:ext cx="1884550" cy="1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875" y="532800"/>
            <a:ext cx="1884550" cy="185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6916"/>
          <a:stretch/>
        </p:blipFill>
        <p:spPr>
          <a:xfrm>
            <a:off x="3003150" y="1414050"/>
            <a:ext cx="5901550" cy="23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00" y="1469595"/>
            <a:ext cx="2698351" cy="2355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idx="4294967295" type="ctrTitle"/>
          </p:nvPr>
        </p:nvSpPr>
        <p:spPr>
          <a:xfrm>
            <a:off x="685800" y="17357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/>
              <a:t>6</a:t>
            </a:r>
            <a:r>
              <a:rPr b="1" lang="en" sz="9600"/>
              <a:t>,015 </a:t>
            </a:r>
            <a:r>
              <a:rPr lang="en" sz="3000"/>
              <a:t>Observations</a:t>
            </a:r>
            <a:endParaRPr sz="3000"/>
          </a:p>
        </p:txBody>
      </p:sp>
      <p:sp>
        <p:nvSpPr>
          <p:cNvPr id="251" name="Google Shape;251;p27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2 Categorical &amp; 12 Numerical Variables</a:t>
            </a:r>
            <a:endParaRPr b="1"/>
          </a:p>
        </p:txBody>
      </p: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22" y="970650"/>
            <a:ext cx="5660500" cy="35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/>
          <p:nvPr/>
        </p:nvSpPr>
        <p:spPr>
          <a:xfrm>
            <a:off x="4343947" y="1534750"/>
            <a:ext cx="1704900" cy="105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4343947" y="2900099"/>
            <a:ext cx="1935900" cy="11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4343947" y="3489368"/>
            <a:ext cx="1935900" cy="11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4343947" y="2748400"/>
            <a:ext cx="1935900" cy="1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4343947" y="3053200"/>
            <a:ext cx="1935900" cy="1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4343947" y="3340598"/>
            <a:ext cx="1935900" cy="1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786125" y="1295400"/>
            <a:ext cx="2284200" cy="25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Assumptions</a:t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 Highlights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- Negative effects on Credit Score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 Highlights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- Positive effects on Credit Score</a:t>
            </a:r>
            <a:endParaRPr sz="1100"/>
          </a:p>
        </p:txBody>
      </p:sp>
      <p:sp>
        <p:nvSpPr>
          <p:cNvPr id="267" name="Google Shape;267;p28"/>
          <p:cNvSpPr/>
          <p:nvPr/>
        </p:nvSpPr>
        <p:spPr>
          <a:xfrm>
            <a:off x="3133698" y="1539350"/>
            <a:ext cx="752400" cy="105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4343950" y="3781100"/>
            <a:ext cx="1935900" cy="762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/>
          <p:nvPr/>
        </p:nvSpPr>
        <p:spPr>
          <a:xfrm>
            <a:off x="3133698" y="2756400"/>
            <a:ext cx="752400" cy="1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8"/>
          <p:cNvSpPr/>
          <p:nvPr/>
        </p:nvSpPr>
        <p:spPr>
          <a:xfrm>
            <a:off x="3133698" y="3051675"/>
            <a:ext cx="752400" cy="1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3133698" y="3346950"/>
            <a:ext cx="752400" cy="1155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3133698" y="2899275"/>
            <a:ext cx="752400" cy="11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3133698" y="3499350"/>
            <a:ext cx="752400" cy="11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525" y="585800"/>
            <a:ext cx="2827848" cy="18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>
            <p:ph type="ctrTitle"/>
          </p:nvPr>
        </p:nvSpPr>
        <p:spPr>
          <a:xfrm>
            <a:off x="1546025" y="1754800"/>
            <a:ext cx="4153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3</a:t>
            </a:r>
            <a:r>
              <a:rPr lang="en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Methodologies</a:t>
            </a:r>
            <a:endParaRPr/>
          </a:p>
        </p:txBody>
      </p:sp>
      <p:sp>
        <p:nvSpPr>
          <p:cNvPr id="280" name="Google Shape;280;p29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Bank of Questrom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1" name="Google Shape;281;p29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idx="4294967295" type="ctrTitle"/>
          </p:nvPr>
        </p:nvSpPr>
        <p:spPr>
          <a:xfrm>
            <a:off x="534575" y="499002"/>
            <a:ext cx="4210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Decision Trees</a:t>
            </a:r>
            <a:endParaRPr b="1" sz="3800"/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0"/>
          <p:cNvSpPr txBox="1"/>
          <p:nvPr>
            <p:ph idx="4294967295" type="body"/>
          </p:nvPr>
        </p:nvSpPr>
        <p:spPr>
          <a:xfrm>
            <a:off x="362401" y="1658800"/>
            <a:ext cx="4480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What are the </a:t>
            </a:r>
            <a:r>
              <a:rPr b="1" lang="en" sz="1700">
                <a:solidFill>
                  <a:schemeClr val="accent1"/>
                </a:solidFill>
              </a:rPr>
              <a:t>most important features</a:t>
            </a:r>
            <a:r>
              <a:rPr lang="en" sz="1700"/>
              <a:t> in classifying someone with high credit risk?</a:t>
            </a:r>
            <a:endParaRPr sz="1700"/>
          </a:p>
        </p:txBody>
      </p:sp>
      <p:pic>
        <p:nvPicPr>
          <p:cNvPr id="289" name="Google Shape;2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285" y="664002"/>
            <a:ext cx="2617965" cy="18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38" y="2861485"/>
            <a:ext cx="2347450" cy="188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300" y="3394325"/>
            <a:ext cx="548700" cy="7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3588" y="2851426"/>
            <a:ext cx="2347461" cy="18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5024" y="3067049"/>
            <a:ext cx="1337075" cy="13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1643125" y="4164325"/>
            <a:ext cx="133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91EA"/>
                </a:solidFill>
                <a:latin typeface="Garamond"/>
                <a:ea typeface="Garamond"/>
                <a:cs typeface="Garamond"/>
                <a:sym typeface="Garamond"/>
              </a:rPr>
              <a:t>Accuracy: 67.76%</a:t>
            </a:r>
            <a:endParaRPr b="1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4842600" y="4164325"/>
            <a:ext cx="133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Accuracy: 77.62%</a:t>
            </a:r>
            <a:endParaRPr b="1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13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82" name="Google Shape;82;p1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b="1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4" name="Google Shape;84;p13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85" name="Google Shape;85;p1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b="1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8" name="Google Shape;88;p1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b="1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91" name="Google Shape;91;p1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b="1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93" name="Google Shape;93;p13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94" name="Google Shape;94;p1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b="1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96" name="Google Shape;96;p13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97" name="Google Shape;97;p1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b="1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Methodologies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Analysis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Appendix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idx="4294967295" type="ctrTitle"/>
          </p:nvPr>
        </p:nvSpPr>
        <p:spPr>
          <a:xfrm>
            <a:off x="3640075" y="1082781"/>
            <a:ext cx="477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K-Means Clustering</a:t>
            </a:r>
            <a:endParaRPr b="1" sz="3800"/>
          </a:p>
        </p:txBody>
      </p:sp>
      <p:sp>
        <p:nvSpPr>
          <p:cNvPr id="301" name="Google Shape;301;p3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1"/>
          <p:cNvSpPr txBox="1"/>
          <p:nvPr>
            <p:ph idx="4294967295" type="body"/>
          </p:nvPr>
        </p:nvSpPr>
        <p:spPr>
          <a:xfrm>
            <a:off x="3567125" y="2271475"/>
            <a:ext cx="4985400" cy="21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AutoNum type="arabicPeriod" startAt="2"/>
            </a:pPr>
            <a:r>
              <a:rPr lang="en" sz="1700"/>
              <a:t>What are the </a:t>
            </a:r>
            <a:r>
              <a:rPr b="1" lang="en" sz="1700">
                <a:solidFill>
                  <a:schemeClr val="accent1"/>
                </a:solidFill>
              </a:rPr>
              <a:t>characteristics of an average customer</a:t>
            </a:r>
            <a:r>
              <a:rPr lang="en" sz="1700"/>
              <a:t> with low credit risk or high credit risk?</a:t>
            </a:r>
            <a:endParaRPr sz="1700"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00" y="547500"/>
            <a:ext cx="2892543" cy="21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376" y="2837700"/>
            <a:ext cx="1565250" cy="15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ctrTitle"/>
          </p:nvPr>
        </p:nvSpPr>
        <p:spPr>
          <a:xfrm>
            <a:off x="1546025" y="1754800"/>
            <a:ext cx="4153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4</a:t>
            </a:r>
            <a:r>
              <a:rPr lang="en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10" name="Google Shape;310;p32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Bank of Questrom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1" name="Google Shape;311;p32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150" y="598000"/>
            <a:ext cx="2706710" cy="270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318" name="Google Shape;318;p33"/>
          <p:cNvSpPr txBox="1"/>
          <p:nvPr>
            <p:ph idx="1" type="body"/>
          </p:nvPr>
        </p:nvSpPr>
        <p:spPr>
          <a:xfrm>
            <a:off x="786150" y="1261700"/>
            <a:ext cx="35121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Feature Importance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Outstanding_Debt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Interest_Rate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Num_of_Delayed_Payment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Delay_from_due_date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Num_Bank_Accounts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Num_Credit_Card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Num_Credit_Inquiries</a:t>
            </a:r>
            <a:endParaRPr sz="1400"/>
          </a:p>
        </p:txBody>
      </p:sp>
      <p:sp>
        <p:nvSpPr>
          <p:cNvPr id="319" name="Google Shape;319;p3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950" y="1152850"/>
            <a:ext cx="3825199" cy="28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/>
          <p:nvPr/>
        </p:nvSpPr>
        <p:spPr>
          <a:xfrm>
            <a:off x="4714950" y="1346925"/>
            <a:ext cx="2313900" cy="2643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327" name="Google Shape;327;p34"/>
          <p:cNvSpPr txBox="1"/>
          <p:nvPr>
            <p:ph idx="1" type="body"/>
          </p:nvPr>
        </p:nvSpPr>
        <p:spPr>
          <a:xfrm>
            <a:off x="328950" y="1261700"/>
            <a:ext cx="33021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◎"/>
            </a:pPr>
            <a:r>
              <a:rPr lang="en" sz="1700"/>
              <a:t>Reduced Decision Tree</a:t>
            </a:r>
            <a:endParaRPr sz="1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Outstanding debt higher than 2488 USD and interest rate higher than 34%.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Outstanding debt between 1493.5 and 2488 USD and the number of bank accounts higher than 5.5.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725" y="1275863"/>
            <a:ext cx="5086350" cy="32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4"/>
          <p:cNvSpPr/>
          <p:nvPr/>
        </p:nvSpPr>
        <p:spPr>
          <a:xfrm>
            <a:off x="8420968" y="2736585"/>
            <a:ext cx="420000" cy="29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4872189" y="4084565"/>
            <a:ext cx="420000" cy="29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2" name="Google Shape;332;p34"/>
          <p:cNvSpPr/>
          <p:nvPr/>
        </p:nvSpPr>
        <p:spPr>
          <a:xfrm>
            <a:off x="7213075" y="2736575"/>
            <a:ext cx="474300" cy="29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/>
          <p:nvPr/>
        </p:nvSpPr>
        <p:spPr>
          <a:xfrm>
            <a:off x="8187401" y="2341407"/>
            <a:ext cx="755100" cy="47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1807575" y="4502098"/>
            <a:ext cx="755100" cy="47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1" name="Google Shape;341;p35"/>
          <p:cNvSpPr/>
          <p:nvPr/>
        </p:nvSpPr>
        <p:spPr>
          <a:xfrm>
            <a:off x="6015909" y="2341390"/>
            <a:ext cx="852600" cy="47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347" name="Google Shape;347;p36"/>
          <p:cNvSpPr txBox="1"/>
          <p:nvPr>
            <p:ph idx="1" type="body"/>
          </p:nvPr>
        </p:nvSpPr>
        <p:spPr>
          <a:xfrm>
            <a:off x="481350" y="1261700"/>
            <a:ext cx="37881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Low Credit Risk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Higher average Credit_History_Age</a:t>
            </a:r>
            <a:endParaRPr b="1"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Lower average for everything else</a:t>
            </a:r>
            <a:endParaRPr sz="1400"/>
          </a:p>
        </p:txBody>
      </p:sp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36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4574150" y="1123375"/>
            <a:ext cx="4310925" cy="29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/>
          <p:nvPr/>
        </p:nvSpPr>
        <p:spPr>
          <a:xfrm>
            <a:off x="4574150" y="2599400"/>
            <a:ext cx="786600" cy="260100"/>
          </a:xfrm>
          <a:prstGeom prst="rect">
            <a:avLst/>
          </a:prstGeom>
          <a:noFill/>
          <a:ln cap="flat" cmpd="sng" w="3810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356" name="Google Shape;356;p37"/>
          <p:cNvSpPr txBox="1"/>
          <p:nvPr>
            <p:ph idx="1" type="body"/>
          </p:nvPr>
        </p:nvSpPr>
        <p:spPr>
          <a:xfrm>
            <a:off x="503025" y="1261700"/>
            <a:ext cx="37659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High</a:t>
            </a:r>
            <a:r>
              <a:rPr lang="en" sz="2000"/>
              <a:t> Credit Risk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5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Opposite of low credit risk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Lower average Credit_History_Age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Higher average for everything else</a:t>
            </a:r>
            <a:endParaRPr b="1" sz="1400"/>
          </a:p>
        </p:txBody>
      </p:sp>
      <p:sp>
        <p:nvSpPr>
          <p:cNvPr id="357" name="Google Shape;357;p3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4450650" y="1062625"/>
            <a:ext cx="4523761" cy="313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/>
          <p:nvPr/>
        </p:nvSpPr>
        <p:spPr>
          <a:xfrm>
            <a:off x="6105000" y="1261700"/>
            <a:ext cx="939000" cy="26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7333775" y="1645275"/>
            <a:ext cx="939000" cy="26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4733850" y="1645275"/>
            <a:ext cx="939000" cy="26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4821200" y="3575475"/>
            <a:ext cx="939000" cy="26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6105000" y="3980700"/>
            <a:ext cx="939000" cy="26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7459350" y="3575475"/>
            <a:ext cx="939000" cy="26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7850175" y="2610375"/>
            <a:ext cx="1124100" cy="26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371" name="Google Shape;371;p38"/>
          <p:cNvSpPr txBox="1"/>
          <p:nvPr>
            <p:ph idx="1" type="body"/>
          </p:nvPr>
        </p:nvSpPr>
        <p:spPr>
          <a:xfrm>
            <a:off x="544350" y="1261700"/>
            <a:ext cx="39063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Standard</a:t>
            </a:r>
            <a:r>
              <a:rPr lang="en" sz="2000"/>
              <a:t> Credit Risk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115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In between low and high credit risk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300"/>
              <a:t>Outstanding_Debt</a:t>
            </a:r>
            <a:r>
              <a:rPr lang="en" sz="1300"/>
              <a:t> and </a:t>
            </a:r>
            <a:r>
              <a:rPr b="1" lang="en" sz="1300"/>
              <a:t>Delay_from_due_date</a:t>
            </a:r>
            <a:r>
              <a:rPr lang="en" sz="1300"/>
              <a:t> have the highest difference compared to high credit risk</a:t>
            </a:r>
            <a:endParaRPr sz="1300"/>
          </a:p>
        </p:txBody>
      </p:sp>
      <p:sp>
        <p:nvSpPr>
          <p:cNvPr id="372" name="Google Shape;372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 b="139" l="0" r="0" t="139"/>
          <a:stretch/>
        </p:blipFill>
        <p:spPr>
          <a:xfrm>
            <a:off x="4450650" y="1086925"/>
            <a:ext cx="4549611" cy="31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/>
          <p:nvPr/>
        </p:nvSpPr>
        <p:spPr>
          <a:xfrm>
            <a:off x="6105000" y="1261700"/>
            <a:ext cx="939000" cy="260100"/>
          </a:xfrm>
          <a:prstGeom prst="rect">
            <a:avLst/>
          </a:prstGeom>
          <a:noFill/>
          <a:ln cap="flat" cmpd="sng" w="3810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7479400" y="3613700"/>
            <a:ext cx="939000" cy="260100"/>
          </a:xfrm>
          <a:prstGeom prst="rect">
            <a:avLst/>
          </a:prstGeom>
          <a:noFill/>
          <a:ln cap="flat" cmpd="sng" w="3810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ctrTitle"/>
          </p:nvPr>
        </p:nvSpPr>
        <p:spPr>
          <a:xfrm>
            <a:off x="1546025" y="1754800"/>
            <a:ext cx="4153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5</a:t>
            </a:r>
            <a:r>
              <a:rPr lang="en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1" name="Google Shape;381;p39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Bank of Questrom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2" name="Google Shape;382;p39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175" y="708650"/>
            <a:ext cx="2706714" cy="2706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89" name="Google Shape;389;p40"/>
          <p:cNvSpPr txBox="1"/>
          <p:nvPr>
            <p:ph idx="1" type="body"/>
          </p:nvPr>
        </p:nvSpPr>
        <p:spPr>
          <a:xfrm>
            <a:off x="633750" y="1337900"/>
            <a:ext cx="7845600" cy="27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Amount of</a:t>
            </a:r>
            <a:r>
              <a:rPr b="1" lang="en" sz="1400">
                <a:solidFill>
                  <a:srgbClr val="000000"/>
                </a:solidFill>
              </a:rPr>
              <a:t> outstanding debt </a:t>
            </a:r>
            <a:r>
              <a:rPr lang="en" sz="1400">
                <a:solidFill>
                  <a:srgbClr val="000000"/>
                </a:solidFill>
              </a:rPr>
              <a:t> + </a:t>
            </a:r>
            <a:r>
              <a:rPr b="1" lang="en" sz="1400">
                <a:solidFill>
                  <a:srgbClr val="000000"/>
                </a:solidFill>
              </a:rPr>
              <a:t>interest rate</a:t>
            </a:r>
            <a:r>
              <a:rPr lang="en" sz="1400">
                <a:solidFill>
                  <a:srgbClr val="000000"/>
                </a:solidFill>
              </a:rPr>
              <a:t> ⇒ Most Important in identifying high credit risk!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Excessive number of </a:t>
            </a:r>
            <a:r>
              <a:rPr b="1" lang="en" sz="1400">
                <a:solidFill>
                  <a:srgbClr val="000000"/>
                </a:solidFill>
              </a:rPr>
              <a:t>delayed payments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b="1" lang="en" sz="1400">
                <a:solidFill>
                  <a:srgbClr val="000000"/>
                </a:solidFill>
              </a:rPr>
              <a:t>accounts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b="1" lang="en" sz="1400">
                <a:solidFill>
                  <a:srgbClr val="000000"/>
                </a:solidFill>
              </a:rPr>
              <a:t>credits</a:t>
            </a:r>
            <a:r>
              <a:rPr lang="en" sz="1400">
                <a:solidFill>
                  <a:srgbClr val="000000"/>
                </a:solidFill>
              </a:rPr>
              <a:t>, and </a:t>
            </a:r>
            <a:r>
              <a:rPr b="1" lang="en" sz="1400">
                <a:solidFill>
                  <a:srgbClr val="000000"/>
                </a:solidFill>
              </a:rPr>
              <a:t>inquiries</a:t>
            </a:r>
            <a:r>
              <a:rPr lang="en" sz="1400">
                <a:solidFill>
                  <a:srgbClr val="000000"/>
                </a:solidFill>
              </a:rPr>
              <a:t>  ⇒ Can be red flag!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1" lang="en" sz="1400">
                <a:solidFill>
                  <a:srgbClr val="000000"/>
                </a:solidFill>
              </a:rPr>
              <a:t>Lengthy credit history age </a:t>
            </a:r>
            <a:r>
              <a:rPr lang="en" sz="1400">
                <a:solidFill>
                  <a:srgbClr val="000000"/>
                </a:solidFill>
              </a:rPr>
              <a:t>⇒ Good indicator of low credit risk. 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But! </a:t>
            </a:r>
            <a:r>
              <a:rPr b="1" lang="en" sz="1400">
                <a:solidFill>
                  <a:srgbClr val="000000"/>
                </a:solidFill>
              </a:rPr>
              <a:t>Negative factors</a:t>
            </a:r>
            <a:r>
              <a:rPr lang="en" sz="1400">
                <a:solidFill>
                  <a:srgbClr val="000000"/>
                </a:solidFill>
              </a:rPr>
              <a:t> may diminish the positive influence of the credit history age.</a:t>
            </a:r>
            <a:endParaRPr sz="2700"/>
          </a:p>
        </p:txBody>
      </p:sp>
      <p:sp>
        <p:nvSpPr>
          <p:cNvPr id="390" name="Google Shape;390;p4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950" y="996175"/>
            <a:ext cx="3175798" cy="21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1" name="Google Shape;111;p14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Bank of Questrom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2" name="Google Shape;112;p14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786150" y="308128"/>
            <a:ext cx="75717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Benchmark</a:t>
            </a:r>
            <a:endParaRPr/>
          </a:p>
        </p:txBody>
      </p:sp>
      <p:sp>
        <p:nvSpPr>
          <p:cNvPr id="396" name="Google Shape;396;p4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41"/>
          <p:cNvPicPr preferRelativeResize="0"/>
          <p:nvPr/>
        </p:nvPicPr>
        <p:blipFill rotWithShape="1">
          <a:blip r:embed="rId3">
            <a:alphaModFix/>
          </a:blip>
          <a:srcRect b="-2614" l="0" r="0" t="7194"/>
          <a:stretch/>
        </p:blipFill>
        <p:spPr>
          <a:xfrm>
            <a:off x="2863550" y="1258571"/>
            <a:ext cx="2645124" cy="174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 rotWithShape="1">
          <a:blip r:embed="rId4">
            <a:alphaModFix/>
          </a:blip>
          <a:srcRect b="-2604" l="0" r="0" t="7185"/>
          <a:stretch/>
        </p:blipFill>
        <p:spPr>
          <a:xfrm>
            <a:off x="218425" y="1258587"/>
            <a:ext cx="2645124" cy="17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1"/>
          <p:cNvSpPr txBox="1"/>
          <p:nvPr>
            <p:ph idx="4294967295" type="subTitle"/>
          </p:nvPr>
        </p:nvSpPr>
        <p:spPr>
          <a:xfrm>
            <a:off x="686775" y="3074000"/>
            <a:ext cx="4821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AutoNum type="arabicPeriod" startAt="3"/>
            </a:pPr>
            <a:r>
              <a:rPr lang="en" sz="1700"/>
              <a:t>What are the </a:t>
            </a:r>
            <a:r>
              <a:rPr b="1" lang="en" sz="1700">
                <a:solidFill>
                  <a:schemeClr val="accent1"/>
                </a:solidFill>
              </a:rPr>
              <a:t>optimal benchmarks for the application</a:t>
            </a:r>
            <a:r>
              <a:rPr lang="en" sz="1700"/>
              <a:t> approval and rejection?</a:t>
            </a:r>
            <a:endParaRPr sz="1700"/>
          </a:p>
        </p:txBody>
      </p:sp>
      <p:pic>
        <p:nvPicPr>
          <p:cNvPr id="400" name="Google Shape;400;p41"/>
          <p:cNvPicPr preferRelativeResize="0"/>
          <p:nvPr/>
        </p:nvPicPr>
        <p:blipFill rotWithShape="1">
          <a:blip r:embed="rId5">
            <a:alphaModFix/>
          </a:blip>
          <a:srcRect b="0" l="49091" r="0" t="0"/>
          <a:stretch/>
        </p:blipFill>
        <p:spPr>
          <a:xfrm>
            <a:off x="5732275" y="480150"/>
            <a:ext cx="3137875" cy="38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1"/>
          <p:cNvSpPr txBox="1"/>
          <p:nvPr/>
        </p:nvSpPr>
        <p:spPr>
          <a:xfrm>
            <a:off x="364050" y="4445050"/>
            <a:ext cx="84159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(D</a:t>
            </a:r>
            <a:r>
              <a:rPr b="1" lang="en" sz="1600">
                <a:latin typeface="Source Sans Pro"/>
                <a:ea typeface="Source Sans Pro"/>
                <a:cs typeface="Source Sans Pro"/>
                <a:sym typeface="Source Sans Pro"/>
              </a:rPr>
              <a:t>ebt amount &gt; 1900 USD) &amp; (Interest rate higher &gt; 20%) &amp; (Delay from due date &gt; 28 days)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278700" y="4132500"/>
            <a:ext cx="26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Reject the following criteria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Evaluation Model</a:t>
            </a:r>
            <a:endParaRPr/>
          </a:p>
        </p:txBody>
      </p:sp>
      <p:sp>
        <p:nvSpPr>
          <p:cNvPr id="409" name="Google Shape;409;p42"/>
          <p:cNvSpPr txBox="1"/>
          <p:nvPr>
            <p:ph idx="1" type="body"/>
          </p:nvPr>
        </p:nvSpPr>
        <p:spPr>
          <a:xfrm>
            <a:off x="786150" y="1809952"/>
            <a:ext cx="35772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Unfortunately, the decision tree model was </a:t>
            </a:r>
            <a:r>
              <a:rPr b="1" lang="en" sz="1400">
                <a:solidFill>
                  <a:srgbClr val="0091EA"/>
                </a:solidFill>
              </a:rPr>
              <a:t>unable to identify</a:t>
            </a:r>
            <a:r>
              <a:rPr lang="en" sz="1400"/>
              <a:t> the average person in the </a:t>
            </a:r>
            <a:r>
              <a:rPr b="1" lang="en" sz="1400">
                <a:solidFill>
                  <a:srgbClr val="0091EA"/>
                </a:solidFill>
              </a:rPr>
              <a:t>‘high credit risk’</a:t>
            </a:r>
            <a:r>
              <a:rPr lang="en" sz="1400"/>
              <a:t> cluster.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Problem: </a:t>
            </a:r>
            <a:r>
              <a:rPr b="1" lang="en" sz="1400">
                <a:solidFill>
                  <a:schemeClr val="accent1"/>
                </a:solidFill>
              </a:rPr>
              <a:t>Low sensitivity score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◎"/>
            </a:pPr>
            <a:r>
              <a:rPr lang="en" sz="1400"/>
              <a:t>Only identifies </a:t>
            </a:r>
            <a:r>
              <a:rPr b="1" lang="en" sz="1400">
                <a:solidFill>
                  <a:srgbClr val="0091EA"/>
                </a:solidFill>
              </a:rPr>
              <a:t>extreme (polar) cases</a:t>
            </a:r>
            <a:endParaRPr sz="1400"/>
          </a:p>
        </p:txBody>
      </p:sp>
      <p:cxnSp>
        <p:nvCxnSpPr>
          <p:cNvPr id="410" name="Google Shape;410;p42"/>
          <p:cNvCxnSpPr/>
          <p:nvPr/>
        </p:nvCxnSpPr>
        <p:spPr>
          <a:xfrm flipH="1" rot="10800000">
            <a:off x="6793191" y="367851"/>
            <a:ext cx="638700" cy="141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42"/>
          <p:cNvCxnSpPr/>
          <p:nvPr/>
        </p:nvCxnSpPr>
        <p:spPr>
          <a:xfrm flipH="1" rot="10800000">
            <a:off x="7194765" y="1515796"/>
            <a:ext cx="1377600" cy="570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2"/>
          <p:cNvCxnSpPr/>
          <p:nvPr/>
        </p:nvCxnSpPr>
        <p:spPr>
          <a:xfrm flipH="1" rot="10800000">
            <a:off x="7068779" y="1169826"/>
            <a:ext cx="716400" cy="806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4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225" y="2263045"/>
            <a:ext cx="3897149" cy="16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/>
          <p:nvPr/>
        </p:nvSpPr>
        <p:spPr>
          <a:xfrm>
            <a:off x="5461350" y="3539775"/>
            <a:ext cx="252600" cy="24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</a:t>
            </a:r>
            <a:endParaRPr/>
          </a:p>
        </p:txBody>
      </p:sp>
      <p:sp>
        <p:nvSpPr>
          <p:cNvPr id="421" name="Google Shape;421;p43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Increased Data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Include all </a:t>
            </a:r>
            <a:r>
              <a:rPr b="1" lang="en" sz="1400"/>
              <a:t>8 months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6015 ⇒ </a:t>
            </a:r>
            <a:r>
              <a:rPr b="1" lang="en" sz="1400"/>
              <a:t>47,900</a:t>
            </a:r>
            <a:r>
              <a:rPr lang="en" sz="1400"/>
              <a:t> </a:t>
            </a:r>
            <a:r>
              <a:rPr b="1" lang="en" sz="1400"/>
              <a:t>Observations</a:t>
            </a:r>
            <a:endParaRPr b="1" sz="1400"/>
          </a:p>
        </p:txBody>
      </p:sp>
      <p:sp>
        <p:nvSpPr>
          <p:cNvPr id="422" name="Google Shape;422;p43"/>
          <p:cNvSpPr txBox="1"/>
          <p:nvPr>
            <p:ph idx="2" type="body"/>
          </p:nvPr>
        </p:nvSpPr>
        <p:spPr>
          <a:xfrm>
            <a:off x="31775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Accuracy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77.62% ⇒ </a:t>
            </a:r>
            <a:r>
              <a:rPr b="1" lang="en" sz="1400"/>
              <a:t>84.18%</a:t>
            </a:r>
            <a:endParaRPr b="1"/>
          </a:p>
        </p:txBody>
      </p:sp>
      <p:sp>
        <p:nvSpPr>
          <p:cNvPr id="423" name="Google Shape;423;p43"/>
          <p:cNvSpPr txBox="1"/>
          <p:nvPr>
            <p:ph idx="3" type="body"/>
          </p:nvPr>
        </p:nvSpPr>
        <p:spPr>
          <a:xfrm>
            <a:off x="55690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F1 Score &amp; Sensitivity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51.21% ⇒ </a:t>
            </a:r>
            <a:r>
              <a:rPr b="1" lang="en" sz="1400"/>
              <a:t>71.35%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41.25% ⇒ </a:t>
            </a:r>
            <a:r>
              <a:rPr b="1" lang="en" sz="1400"/>
              <a:t>71.01%</a:t>
            </a:r>
            <a:endParaRPr b="1" sz="1400"/>
          </a:p>
        </p:txBody>
      </p:sp>
      <p:sp>
        <p:nvSpPr>
          <p:cNvPr id="424" name="Google Shape;424;p4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250" y="2835325"/>
            <a:ext cx="25812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550" y="3471813"/>
            <a:ext cx="548700" cy="7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8850" y="2946062"/>
            <a:ext cx="2304675" cy="18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 txBox="1"/>
          <p:nvPr>
            <p:ph idx="4294967295" type="ctrTitle"/>
          </p:nvPr>
        </p:nvSpPr>
        <p:spPr>
          <a:xfrm>
            <a:off x="2182200" y="238481"/>
            <a:ext cx="477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Success!</a:t>
            </a:r>
            <a:endParaRPr b="1" sz="4500"/>
          </a:p>
        </p:txBody>
      </p:sp>
      <p:sp>
        <p:nvSpPr>
          <p:cNvPr id="433" name="Google Shape;433;p44"/>
          <p:cNvSpPr txBox="1"/>
          <p:nvPr>
            <p:ph idx="4294967295" type="subTitle"/>
          </p:nvPr>
        </p:nvSpPr>
        <p:spPr>
          <a:xfrm>
            <a:off x="739950" y="1474800"/>
            <a:ext cx="76641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 improved evaluation model </a:t>
            </a:r>
            <a:r>
              <a:rPr b="1" lang="en" sz="2400">
                <a:solidFill>
                  <a:srgbClr val="0091EA"/>
                </a:solidFill>
              </a:rPr>
              <a:t>identified</a:t>
            </a:r>
            <a:r>
              <a:rPr lang="en" sz="2400"/>
              <a:t> the 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</a:t>
            </a:r>
            <a:r>
              <a:rPr lang="en" sz="2400"/>
              <a:t>verage individual within the </a:t>
            </a:r>
            <a:r>
              <a:rPr b="1" lang="en" sz="2400">
                <a:solidFill>
                  <a:srgbClr val="0091EA"/>
                </a:solidFill>
              </a:rPr>
              <a:t>‘high credit risk’</a:t>
            </a:r>
            <a:r>
              <a:rPr lang="en" sz="2400"/>
              <a:t> cluster.</a:t>
            </a:r>
            <a:endParaRPr sz="2400"/>
          </a:p>
        </p:txBody>
      </p:sp>
      <p:sp>
        <p:nvSpPr>
          <p:cNvPr id="434" name="Google Shape;434;p4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5" name="Google Shape;435;p44"/>
          <p:cNvGrpSpPr/>
          <p:nvPr/>
        </p:nvGrpSpPr>
        <p:grpSpPr>
          <a:xfrm>
            <a:off x="2562637" y="2741694"/>
            <a:ext cx="3955218" cy="1668735"/>
            <a:chOff x="3530663" y="3563586"/>
            <a:chExt cx="3268775" cy="1381975"/>
          </a:xfrm>
        </p:grpSpPr>
        <p:pic>
          <p:nvPicPr>
            <p:cNvPr id="436" name="Google Shape;43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30663" y="3563586"/>
              <a:ext cx="3268775" cy="138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44"/>
            <p:cNvSpPr/>
            <p:nvPr/>
          </p:nvSpPr>
          <p:spPr>
            <a:xfrm>
              <a:off x="4163300" y="4594500"/>
              <a:ext cx="252600" cy="245700"/>
            </a:xfrm>
            <a:prstGeom prst="rect">
              <a:avLst/>
            </a:prstGeom>
            <a:noFill/>
            <a:ln cap="flat" cmpd="sng" w="38100">
              <a:solidFill>
                <a:srgbClr val="0091E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 txBox="1"/>
          <p:nvPr>
            <p:ph idx="4294967295" type="ctrTitle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Thanks!</a:t>
            </a:r>
            <a:endParaRPr b="1" sz="6000"/>
          </a:p>
        </p:txBody>
      </p:sp>
      <p:sp>
        <p:nvSpPr>
          <p:cNvPr id="443" name="Google Shape;443;p45"/>
          <p:cNvSpPr txBox="1"/>
          <p:nvPr>
            <p:ph idx="4294967295" type="subTitle"/>
          </p:nvPr>
        </p:nvSpPr>
        <p:spPr>
          <a:xfrm>
            <a:off x="838200" y="1639913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300"/>
              <a:t>Any questions?</a:t>
            </a:r>
            <a:endParaRPr b="1" sz="3300"/>
          </a:p>
        </p:txBody>
      </p:sp>
      <p:sp>
        <p:nvSpPr>
          <p:cNvPr id="444" name="Google Shape;444;p4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5" name="Google Shape;4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75" y="1443604"/>
            <a:ext cx="3147326" cy="31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idx="4294967295" type="ctrTitle"/>
          </p:nvPr>
        </p:nvSpPr>
        <p:spPr>
          <a:xfrm>
            <a:off x="339050" y="310622"/>
            <a:ext cx="22905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Appendix</a:t>
            </a:r>
            <a:endParaRPr b="1" sz="3200"/>
          </a:p>
        </p:txBody>
      </p:sp>
      <p:sp>
        <p:nvSpPr>
          <p:cNvPr id="451" name="Google Shape;451;p4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6"/>
          <p:cNvSpPr txBox="1"/>
          <p:nvPr/>
        </p:nvSpPr>
        <p:spPr>
          <a:xfrm>
            <a:off x="1345750" y="1105650"/>
            <a:ext cx="3222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Garamond"/>
                <a:ea typeface="Garamond"/>
                <a:cs typeface="Garamond"/>
                <a:sym typeface="Garamond"/>
              </a:rPr>
              <a:t>6.1	Codes</a:t>
            </a:r>
            <a:endParaRPr b="1"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6.1.1	1_credit_data_cleaning.ipynb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Data cleaning file with the dependent variable ‘Credit_Score’ as a polytomous variable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Unique values of dependent variable: Good, Standard, Poor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6.1.2	1_credit_data_cleaning2.ipynb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Data cleaning file with the dependent variable ‘Credit_Score’ as a binary variable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Unique values of dependent variable: 0 (Includes Good and Standard), 1 (Poor)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6.1.3	2_credit_data_correlation.ipynb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File for finding correlations between variables via correlation matrix heatmap.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6.1.4	3_credit_knn.ipynb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KNN classification model with cleaned_credit_data.csv (Polytomous dependent variable)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6.1.5	3_credit_knn2.ipynb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KNN classification model with cleaned_credit_data2.csv (Binary dependent variable)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6.1.6	4_credit_decision_tree.ipynb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Decision tree model with cleaned_credit_data.csv (Polytomous dependent variable) 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6.1.7	4_credit_decision_tree2.ipynb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Decision tree model with cleaned_credit_data2.csv (Binary dependent variable)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6.1.8	5_credit_kmeans.ipynb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K-means clustering with cleaned_credit_data.csv (Polytomous dependent variable)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6.1.9	experiment.ipynb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File for experimental improvement stage for the study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Increased number of observations by including all months instead of only ‘August’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Decision tree model with binary dependent variable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3" name="Google Shape;453;p46"/>
          <p:cNvSpPr txBox="1"/>
          <p:nvPr/>
        </p:nvSpPr>
        <p:spPr>
          <a:xfrm>
            <a:off x="5016250" y="1105650"/>
            <a:ext cx="3222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Garamond"/>
                <a:ea typeface="Garamond"/>
                <a:cs typeface="Garamond"/>
                <a:sym typeface="Garamond"/>
              </a:rPr>
              <a:t>6.2	Data</a:t>
            </a:r>
            <a:endParaRPr b="1"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6.2.1	credit_raw.csv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Original unprocessed data from the following url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https://www.kaggle.com/datasets/parisrohan/credit-score-classification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100,000 Entries with 28 columns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6.2.2	cleaned_credit_data.csv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Processed data with the dependent variable ‘Credit_Score’ as a polytomous variable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6015 Observations with 2 categorical and 12 numerical variables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6.2.3	cleaned_credit_data2.csv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Processed data with the dependent variable ‘Credit_Score’ as a binary variable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6015 Observations with 2 categorical and 12 numerical variables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6.2.4	centroids.csv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Centroids dataframe saved from ‘5_credit_kmeans.ipynb’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Standardized feature values of centroids within the three clusters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6.2.5	centroids_test.csv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Centroids dataframe used for testing the decision tree models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Garamond"/>
                <a:ea typeface="Garamond"/>
                <a:cs typeface="Garamond"/>
                <a:sym typeface="Garamond"/>
              </a:rPr>
              <a:t>Unstandardized feature values of centroids within the three clusters </a:t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Bank of Questrom</a:t>
            </a:r>
            <a:endParaRPr b="1" sz="13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Product ‘BA305’ </a:t>
            </a:r>
            <a:r>
              <a:rPr lang="en"/>
              <a:t>Timeline</a:t>
            </a:r>
            <a:endParaRPr/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4434788" y="24511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3774704" y="24511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0091EA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3114619" y="24511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FF0000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2454535" y="24511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794451" y="24511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134367" y="2451150"/>
            <a:ext cx="822900" cy="393600"/>
          </a:xfrm>
          <a:prstGeom prst="homePlate">
            <a:avLst>
              <a:gd fmla="val 32030" name="adj"/>
            </a:avLst>
          </a:prstGeom>
          <a:solidFill>
            <a:srgbClr val="FF0000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74283" y="24511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0" y="24511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 rot="10800000">
            <a:off x="768923" y="19771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8" name="Google Shape;128;p15"/>
          <p:cNvSpPr txBox="1"/>
          <p:nvPr/>
        </p:nvSpPr>
        <p:spPr>
          <a:xfrm>
            <a:off x="727900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Successful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Marketing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9" name="Google Shape;129;p15"/>
          <p:cNvCxnSpPr/>
          <p:nvPr/>
        </p:nvCxnSpPr>
        <p:spPr>
          <a:xfrm rot="10800000">
            <a:off x="2090158" y="19771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0" name="Google Shape;130;p15"/>
          <p:cNvSpPr txBox="1"/>
          <p:nvPr/>
        </p:nvSpPr>
        <p:spPr>
          <a:xfrm>
            <a:off x="2050642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Launched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3411393" y="19771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2" name="Google Shape;132;p15"/>
          <p:cNvSpPr txBox="1"/>
          <p:nvPr/>
        </p:nvSpPr>
        <p:spPr>
          <a:xfrm>
            <a:off x="3373384" y="14224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 Credit Evaluation Failure</a:t>
            </a:r>
            <a:endParaRPr sz="11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3" name="Google Shape;133;p15"/>
          <p:cNvCxnSpPr/>
          <p:nvPr/>
        </p:nvCxnSpPr>
        <p:spPr>
          <a:xfrm rot="10800000">
            <a:off x="1439687" y="28201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4" name="Google Shape;134;p15"/>
          <p:cNvSpPr txBox="1"/>
          <p:nvPr/>
        </p:nvSpPr>
        <p:spPr>
          <a:xfrm>
            <a:off x="1369548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Failure of</a:t>
            </a:r>
            <a:endParaRPr sz="11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 Bureaus</a:t>
            </a:r>
            <a:endParaRPr sz="11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5" name="Google Shape;135;p15"/>
          <p:cNvCxnSpPr/>
          <p:nvPr/>
        </p:nvCxnSpPr>
        <p:spPr>
          <a:xfrm rot="10800000">
            <a:off x="2760922" y="28201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6" name="Google Shape;136;p15"/>
          <p:cNvSpPr txBox="1"/>
          <p:nvPr/>
        </p:nvSpPr>
        <p:spPr>
          <a:xfrm>
            <a:off x="2699944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Received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Applications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37" name="Google Shape;137;p15"/>
          <p:cNvCxnSpPr/>
          <p:nvPr/>
        </p:nvCxnSpPr>
        <p:spPr>
          <a:xfrm rot="10800000">
            <a:off x="4082157" y="28201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8" name="Google Shape;138;p15"/>
          <p:cNvSpPr txBox="1"/>
          <p:nvPr/>
        </p:nvSpPr>
        <p:spPr>
          <a:xfrm>
            <a:off x="4030339" y="3343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Deadline for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Decision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Google Shape;139;p15"/>
          <p:cNvSpPr txBox="1"/>
          <p:nvPr>
            <p:ph idx="4294967295" type="subTitle"/>
          </p:nvPr>
        </p:nvSpPr>
        <p:spPr>
          <a:xfrm>
            <a:off x="5474725" y="2119950"/>
            <a:ext cx="32148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Urgent Need for</a:t>
            </a:r>
            <a:endParaRPr b="1"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Credit Risk Evaluation!</a:t>
            </a:r>
            <a:endParaRPr b="1" sz="2000"/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075" y="1827325"/>
            <a:ext cx="449225" cy="4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idx="4294967295" type="ctrTitle"/>
          </p:nvPr>
        </p:nvSpPr>
        <p:spPr>
          <a:xfrm>
            <a:off x="1637500" y="440344"/>
            <a:ext cx="564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Credit Risk Analyst Team</a:t>
            </a:r>
            <a:endParaRPr b="1" sz="3000"/>
          </a:p>
        </p:txBody>
      </p:sp>
      <p:sp>
        <p:nvSpPr>
          <p:cNvPr id="147" name="Google Shape;147;p16"/>
          <p:cNvSpPr txBox="1"/>
          <p:nvPr>
            <p:ph idx="4294967295" type="subTitle"/>
          </p:nvPr>
        </p:nvSpPr>
        <p:spPr>
          <a:xfrm>
            <a:off x="1637500" y="1411313"/>
            <a:ext cx="5642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900"/>
              <a:t>BA 305 Team Only One</a:t>
            </a:r>
            <a:endParaRPr b="1" sz="2900"/>
          </a:p>
        </p:txBody>
      </p:sp>
      <p:cxnSp>
        <p:nvCxnSpPr>
          <p:cNvPr id="148" name="Google Shape;148;p16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6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6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513" y="2637062"/>
            <a:ext cx="1215537" cy="121553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968859" y="3557231"/>
            <a:ext cx="943557" cy="451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Anshi Mittal</a:t>
            </a:r>
            <a:b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Scientist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2223213" y="3557231"/>
            <a:ext cx="943557" cy="451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Michelle M. Lu</a:t>
            </a:r>
            <a:b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 Analyst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3477566" y="3557231"/>
            <a:ext cx="943557" cy="451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Neri A. Arreaga</a:t>
            </a:r>
            <a:b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Analyst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4731920" y="3557231"/>
            <a:ext cx="9435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David E. Kim</a:t>
            </a:r>
            <a:b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B.I. Engineer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5">
            <a:alphaModFix/>
          </a:blip>
          <a:srcRect b="0" l="1728" r="1718" t="0"/>
          <a:stretch/>
        </p:blipFill>
        <p:spPr>
          <a:xfrm>
            <a:off x="3461125" y="2540850"/>
            <a:ext cx="943575" cy="9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888" y="2540360"/>
            <a:ext cx="943500" cy="94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5400" y="2442633"/>
            <a:ext cx="1056550" cy="1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7695" y="2637050"/>
            <a:ext cx="884400" cy="8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60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What are the </a:t>
            </a:r>
            <a:r>
              <a:rPr b="1" lang="en">
                <a:solidFill>
                  <a:schemeClr val="accent1"/>
                </a:solidFill>
              </a:rPr>
              <a:t>most important features</a:t>
            </a:r>
            <a:r>
              <a:rPr lang="en"/>
              <a:t> in classifying someone with high credit risk?</a:t>
            </a:r>
            <a:endParaRPr/>
          </a:p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824400" y="1730850"/>
            <a:ext cx="7495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600"/>
              </a:spcBef>
              <a:spcAft>
                <a:spcPts val="0"/>
              </a:spcAft>
              <a:buSzPts val="3600"/>
              <a:buAutoNum type="arabicPeriod" startAt="2"/>
            </a:pPr>
            <a:r>
              <a:rPr lang="en"/>
              <a:t>What are the </a:t>
            </a:r>
            <a:r>
              <a:rPr b="1" lang="en">
                <a:solidFill>
                  <a:schemeClr val="accent1"/>
                </a:solidFill>
              </a:rPr>
              <a:t>characteristics of an average customer</a:t>
            </a:r>
            <a:r>
              <a:rPr lang="en"/>
              <a:t> with low or high credit risk?</a:t>
            </a:r>
            <a:endParaRPr/>
          </a:p>
        </p:txBody>
      </p:sp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824400" y="1730850"/>
            <a:ext cx="7495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600"/>
              </a:spcBef>
              <a:spcAft>
                <a:spcPts val="0"/>
              </a:spcAft>
              <a:buSzPts val="3600"/>
              <a:buAutoNum type="arabicPeriod" startAt="3"/>
            </a:pPr>
            <a:r>
              <a:rPr lang="en"/>
              <a:t>What are the </a:t>
            </a:r>
            <a:r>
              <a:rPr b="1" lang="en">
                <a:solidFill>
                  <a:schemeClr val="accent1"/>
                </a:solidFill>
              </a:rPr>
              <a:t>optimal benchmarks for the application</a:t>
            </a:r>
            <a:r>
              <a:rPr lang="en"/>
              <a:t> approval and rejection?</a:t>
            </a:r>
            <a:endParaRPr/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225" y="1258350"/>
            <a:ext cx="2743775" cy="27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ctrTitle"/>
          </p:nvPr>
        </p:nvSpPr>
        <p:spPr>
          <a:xfrm>
            <a:off x="1546025" y="1754800"/>
            <a:ext cx="32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2</a:t>
            </a:r>
            <a:r>
              <a:rPr lang="en" sz="6000">
                <a:solidFill>
                  <a:schemeClr val="accent4"/>
                </a:solidFill>
              </a:rPr>
              <a:t>.</a:t>
            </a:r>
            <a:endParaRPr sz="6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85" name="Google Shape;185;p20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Bank of Questrom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6" name="Google Shape;186;p20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